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5143500" cx="9144000"/>
  <p:notesSz cx="6858000" cy="9144000"/>
  <p:embeddedFontLst>
    <p:embeddedFont>
      <p:font typeface="Anton"/>
      <p:regular r:id="rId74"/>
    </p:embeddedFont>
    <p:embeddedFont>
      <p:font typeface="Lato"/>
      <p:regular r:id="rId75"/>
      <p:bold r:id="rId76"/>
      <p:italic r:id="rId77"/>
      <p:boldItalic r:id="rId78"/>
    </p:embeddedFont>
    <p:embeddedFont>
      <p:font typeface="Helvetica Neue"/>
      <p:regular r:id="rId79"/>
      <p:bold r:id="rId80"/>
      <p:italic r:id="rId81"/>
      <p:boldItalic r:id="rId82"/>
    </p:embeddedFont>
    <p:embeddedFont>
      <p:font typeface="Helvetica Neue Light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54E7972-570A-482A-971E-85A46AD43107}">
  <a:tblStyle styleId="{554E7972-570A-482A-971E-85A46AD4310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HelveticaNeueLight-bold.fntdata"/><Relationship Id="rId83" Type="http://schemas.openxmlformats.org/officeDocument/2006/relationships/font" Target="fonts/HelveticaNeueLight-regular.fntdata"/><Relationship Id="rId42" Type="http://schemas.openxmlformats.org/officeDocument/2006/relationships/slide" Target="slides/slide36.xml"/><Relationship Id="rId86" Type="http://schemas.openxmlformats.org/officeDocument/2006/relationships/font" Target="fonts/HelveticaNeueLight-boldItalic.fntdata"/><Relationship Id="rId41" Type="http://schemas.openxmlformats.org/officeDocument/2006/relationships/slide" Target="slides/slide35.xml"/><Relationship Id="rId85" Type="http://schemas.openxmlformats.org/officeDocument/2006/relationships/font" Target="fonts/HelveticaNeueLight-italic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HelveticaNeue-bold.fntdata"/><Relationship Id="rId82" Type="http://schemas.openxmlformats.org/officeDocument/2006/relationships/font" Target="fonts/HelveticaNeue-boldItalic.fntdata"/><Relationship Id="rId81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Lato-regular.fntdata"/><Relationship Id="rId30" Type="http://schemas.openxmlformats.org/officeDocument/2006/relationships/slide" Target="slides/slide24.xml"/><Relationship Id="rId74" Type="http://schemas.openxmlformats.org/officeDocument/2006/relationships/font" Target="fonts/Anton-regular.fntdata"/><Relationship Id="rId33" Type="http://schemas.openxmlformats.org/officeDocument/2006/relationships/slide" Target="slides/slide27.xml"/><Relationship Id="rId77" Type="http://schemas.openxmlformats.org/officeDocument/2006/relationships/font" Target="fonts/Lato-italic.fntdata"/><Relationship Id="rId32" Type="http://schemas.openxmlformats.org/officeDocument/2006/relationships/slide" Target="slides/slide26.xml"/><Relationship Id="rId76" Type="http://schemas.openxmlformats.org/officeDocument/2006/relationships/font" Target="fonts/Lato-bold.fntdata"/><Relationship Id="rId35" Type="http://schemas.openxmlformats.org/officeDocument/2006/relationships/slide" Target="slides/slide29.xml"/><Relationship Id="rId79" Type="http://schemas.openxmlformats.org/officeDocument/2006/relationships/font" Target="fonts/HelveticaNeue-regular.fntdata"/><Relationship Id="rId34" Type="http://schemas.openxmlformats.org/officeDocument/2006/relationships/slide" Target="slides/slide28.xml"/><Relationship Id="rId78" Type="http://schemas.openxmlformats.org/officeDocument/2006/relationships/font" Target="fonts/Lato-bold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19a8efb7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b19a8efb7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19a8efb71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19a8efb71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19a8efb71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19a8efb71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19a8efb71_1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b19a8efb71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19a8efb71_1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19a8efb71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19a8efb71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19a8efb71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19a8efb71_1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19a8efb71_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19a8efb71_1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b19a8efb71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19a8efb71_1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19a8efb71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19a8efb71_1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19a8efb71_1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19a8efb71_1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b19a8efb71_1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19a8efb7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b19a8efb7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19a8efb71_1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19a8efb71_1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19a8efb71_1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19a8efb71_1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19a8efb71_1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19a8efb71_1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19a8efb71_1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19a8efb71_1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19a8efb71_1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b19a8efb71_1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19a8efb71_1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19a8efb71_1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19a8efb71_1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19a8efb71_1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19a8efb71_1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b19a8efb71_1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19a8efb71_1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19a8efb71_1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19a8efb71_1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19a8efb71_1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19a8efb7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b19a8efb7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b19a8efb71_1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b19a8efb71_1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19a8efb71_1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b19a8efb71_1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b19a8efb71_1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b19a8efb71_1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19a8efb71_1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b19a8efb71_1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19a8efb71_1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19a8efb71_1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b19a8efb71_1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b19a8efb71_1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b19a8efb71_1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b19a8efb71_1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19a8efb71_1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b19a8efb71_1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b19a8efb71_1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b19a8efb71_1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19a8efb71_1_7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b19a8efb71_1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19a8efb7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b19a8efb7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b19a8efb71_1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b19a8efb71_1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89a9652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789a9652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09e65f2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f09e65f2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19a8efb71_1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b19a8efb71_1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b19a8efb71_1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b19a8efb71_1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19a8efb71_1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b19a8efb71_1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b19a8efb71_1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b19a8efb71_1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b19a8efb71_1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b19a8efb71_1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b19a8efb71_1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b19a8efb71_1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93dff8ff4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93dff8ff4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19a8efb7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b19a8efb7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b19a8efb71_1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b19a8efb71_1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19a8efb71_1_1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b19a8efb71_1_1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b19a8efb71_1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b19a8efb71_1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b19a8efb71_1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b19a8efb71_1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b19a8efb71_1_1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b19a8efb71_1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b19a8efb71_1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b19a8efb71_1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b19a8efb71_1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b19a8efb71_1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b19a8efb71_1_1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b19a8efb71_1_1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b19a8efb71_1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b19a8efb71_1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b19a8efb71_1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b19a8efb71_1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19a8efb71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b19a8efb7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b19a8efb71_1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b19a8efb71_1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b19a8efb71_1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b19a8efb71_1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90fba3f6f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90fba3f6f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b19a8efb71_1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gb19a8efb71_1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b19a8efb71_1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b19a8efb71_1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b822f255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b822f255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90bab0a1d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90bab0a1d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90bab0a1df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90bab0a1d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19a8efb71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b19a8efb71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4e8955ba3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4e8955ba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19a8efb71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b19a8efb71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Relationship Id="rId5" Type="http://schemas.openxmlformats.org/officeDocument/2006/relationships/hyperlink" Target="https://www.youtube.com/watch?v=UP091FeB-3o" TargetMode="External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49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46.png"/><Relationship Id="rId5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40.png"/><Relationship Id="rId5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51.png"/><Relationship Id="rId5" Type="http://schemas.openxmlformats.org/officeDocument/2006/relationships/image" Target="../media/image39.png"/><Relationship Id="rId6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41.png"/><Relationship Id="rId5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Relationship Id="rId4" Type="http://schemas.openxmlformats.org/officeDocument/2006/relationships/image" Target="../media/image50.png"/><Relationship Id="rId5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Relationship Id="rId4" Type="http://schemas.openxmlformats.org/officeDocument/2006/relationships/image" Target="../media/image60.png"/><Relationship Id="rId5" Type="http://schemas.openxmlformats.org/officeDocument/2006/relationships/image" Target="../media/image7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Relationship Id="rId4" Type="http://schemas.openxmlformats.org/officeDocument/2006/relationships/image" Target="../media/image1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Relationship Id="rId5" Type="http://schemas.openxmlformats.org/officeDocument/2006/relationships/image" Target="../media/image1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Relationship Id="rId4" Type="http://schemas.openxmlformats.org/officeDocument/2006/relationships/image" Target="../media/image1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Relationship Id="rId4" Type="http://schemas.openxmlformats.org/officeDocument/2006/relationships/image" Target="../media/image1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Relationship Id="rId4" Type="http://schemas.openxmlformats.org/officeDocument/2006/relationships/image" Target="../media/image1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1.png"/><Relationship Id="rId4" Type="http://schemas.openxmlformats.org/officeDocument/2006/relationships/image" Target="../media/image1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9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8.png"/><Relationship Id="rId4" Type="http://schemas.openxmlformats.org/officeDocument/2006/relationships/image" Target="../media/image1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0.png"/><Relationship Id="rId4" Type="http://schemas.openxmlformats.org/officeDocument/2006/relationships/image" Target="../media/image65.gif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Relationship Id="rId4" Type="http://schemas.openxmlformats.org/officeDocument/2006/relationships/image" Target="../media/image6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Relationship Id="rId4" Type="http://schemas.openxmlformats.org/officeDocument/2006/relationships/image" Target="../media/image7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Relationship Id="rId4" Type="http://schemas.openxmlformats.org/officeDocument/2006/relationships/image" Target="../media/image72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FIREBASE I 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</a:t>
            </a:r>
            <a:r>
              <a:rPr b="1" lang="es-419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s-419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REACT JS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/>
        </p:nvSpPr>
        <p:spPr>
          <a:xfrm>
            <a:off x="407100" y="1007600"/>
            <a:ext cx="5776200" cy="4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77" y="1024238"/>
            <a:ext cx="4938901" cy="30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/>
          <p:nvPr/>
        </p:nvSpPr>
        <p:spPr>
          <a:xfrm>
            <a:off x="326975" y="4324050"/>
            <a:ext cx="65298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Fuente: extraído de la presentación cómica de Brian D. Gilbert</a:t>
            </a:r>
            <a:endParaRPr b="1"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u="sng">
                <a:solidFill>
                  <a:schemeClr val="hlink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How to make a perfect E3 press conference (or drinking game) | Unraveled</a:t>
            </a:r>
            <a:endParaRPr i="1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8025" y="1176513"/>
            <a:ext cx="2753875" cy="27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326975" y="334975"/>
            <a:ext cx="8427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6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WHYW: EL PROCESO CLÁSICO DE EXPLORAR NUEVAS TECNOLOGÍAS</a:t>
            </a:r>
            <a:endParaRPr i="1" sz="26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/>
          <p:nvPr/>
        </p:nvSpPr>
        <p:spPr>
          <a:xfrm>
            <a:off x="407100" y="1007600"/>
            <a:ext cx="5776200" cy="3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AutoNum type="arabicPeriod"/>
            </a:pP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What?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Sorpresa, intriga, ¿cómo hace eso?</a:t>
            </a:r>
            <a:endParaRPr i="1"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AutoNum type="arabicPeriod"/>
            </a:pP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Hell Yeah!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Nuestra emoción cuando nos responden esa pregunta sólo con los beneficios infinitos y lo “simple” de adoptarla.</a:t>
            </a:r>
            <a:endParaRPr i="1"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AutoNum type="arabicPeriod"/>
            </a:pP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What?: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 empezamos a usarla, se comporta mágicamente y realmente no sabemos qué estamos haciendo.</a:t>
            </a:r>
            <a:endParaRPr i="1"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7" name="Google Shape;197;p23"/>
          <p:cNvSpPr txBox="1"/>
          <p:nvPr/>
        </p:nvSpPr>
        <p:spPr>
          <a:xfrm>
            <a:off x="326975" y="334975"/>
            <a:ext cx="8427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6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WHYW: EL PROCESO CLÁSICO DE EXPLORAR NUEVAS TECNOLOGÍAS</a:t>
            </a:r>
            <a:endParaRPr i="1" sz="26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025" y="1176513"/>
            <a:ext cx="2753875" cy="27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HABLEMOS DE ARQUITECTURAS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/>
        </p:nvSpPr>
        <p:spPr>
          <a:xfrm>
            <a:off x="218325" y="912300"/>
            <a:ext cx="3766500" cy="3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1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venimos de los desarrollos </a:t>
            </a:r>
            <a:r>
              <a:rPr b="1" lang="es-419" sz="21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clásicos,</a:t>
            </a:r>
            <a:r>
              <a:rPr lang="es-419" sz="21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tenemos una arquitectura que es la más conocida.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1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 estar vinculada a un patrón como el siguiente</a:t>
            </a:r>
            <a:endParaRPr b="1" sz="21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4635825" y="1021750"/>
            <a:ext cx="1186500" cy="42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SPA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4655325" y="2057075"/>
            <a:ext cx="1147500" cy="4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API</a:t>
            </a:r>
            <a:endParaRPr/>
          </a:p>
        </p:txBody>
      </p:sp>
      <p:cxnSp>
        <p:nvCxnSpPr>
          <p:cNvPr id="213" name="Google Shape;213;p25"/>
          <p:cNvCxnSpPr>
            <a:stCxn id="211" idx="2"/>
            <a:endCxn id="212" idx="0"/>
          </p:cNvCxnSpPr>
          <p:nvPr/>
        </p:nvCxnSpPr>
        <p:spPr>
          <a:xfrm>
            <a:off x="5229075" y="1445650"/>
            <a:ext cx="0" cy="611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5"/>
          <p:cNvSpPr txBox="1"/>
          <p:nvPr/>
        </p:nvSpPr>
        <p:spPr>
          <a:xfrm>
            <a:off x="4635825" y="3175575"/>
            <a:ext cx="1186500" cy="56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Base de datos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15" name="Google Shape;215;p25"/>
          <p:cNvCxnSpPr>
            <a:stCxn id="212" idx="2"/>
            <a:endCxn id="214" idx="0"/>
          </p:cNvCxnSpPr>
          <p:nvPr/>
        </p:nvCxnSpPr>
        <p:spPr>
          <a:xfrm>
            <a:off x="5229075" y="2504975"/>
            <a:ext cx="0" cy="67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5"/>
          <p:cNvSpPr txBox="1"/>
          <p:nvPr/>
        </p:nvSpPr>
        <p:spPr>
          <a:xfrm>
            <a:off x="7331250" y="1021750"/>
            <a:ext cx="1186500" cy="42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Browser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7350750" y="2057075"/>
            <a:ext cx="1147500" cy="4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Backend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18" name="Google Shape;218;p25"/>
          <p:cNvCxnSpPr>
            <a:stCxn id="216" idx="2"/>
            <a:endCxn id="217" idx="0"/>
          </p:cNvCxnSpPr>
          <p:nvPr/>
        </p:nvCxnSpPr>
        <p:spPr>
          <a:xfrm>
            <a:off x="7924500" y="1445650"/>
            <a:ext cx="0" cy="611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5"/>
          <p:cNvSpPr txBox="1"/>
          <p:nvPr/>
        </p:nvSpPr>
        <p:spPr>
          <a:xfrm>
            <a:off x="7331250" y="3175575"/>
            <a:ext cx="1186500" cy="56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SQL, noSQL, etc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20" name="Google Shape;220;p25"/>
          <p:cNvCxnSpPr>
            <a:stCxn id="217" idx="2"/>
            <a:endCxn id="219" idx="0"/>
          </p:cNvCxnSpPr>
          <p:nvPr/>
        </p:nvCxnSpPr>
        <p:spPr>
          <a:xfrm>
            <a:off x="7924500" y="2504975"/>
            <a:ext cx="0" cy="67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5"/>
          <p:cNvSpPr txBox="1"/>
          <p:nvPr/>
        </p:nvSpPr>
        <p:spPr>
          <a:xfrm>
            <a:off x="5983538" y="1021750"/>
            <a:ext cx="11865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corre en el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5893237" y="2069075"/>
            <a:ext cx="13671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provista por el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5893250" y="3175575"/>
            <a:ext cx="13671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Accede y guarda vía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4276875" y="1517675"/>
            <a:ext cx="9522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consume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4063275" y="2672300"/>
            <a:ext cx="12423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para llegar a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 txBox="1"/>
          <p:nvPr/>
        </p:nvSpPr>
        <p:spPr>
          <a:xfrm>
            <a:off x="359900" y="784650"/>
            <a:ext cx="2888700" cy="27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1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muchos casos esta sigue siendo una alternativa cómoda para desarrollar, cuando vamos ganando experiencia en backend.</a:t>
            </a:r>
            <a:endParaRPr b="1" sz="21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407100" y="4270400"/>
            <a:ext cx="56697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api decide quién accede, implementa su modelo de seguridad, y determina la respuesta</a:t>
            </a:r>
            <a:endParaRPr i="1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5800" y="527425"/>
            <a:ext cx="5420402" cy="3263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 txBox="1"/>
          <p:nvPr/>
        </p:nvSpPr>
        <p:spPr>
          <a:xfrm>
            <a:off x="407100" y="678650"/>
            <a:ext cx="37665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1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Hoy las tecnologías nos permiten rearmar este esquema, para que todos los desarrollos </a:t>
            </a:r>
            <a:r>
              <a:rPr b="1" lang="es-419" sz="21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 necesariamente requieran este patrón</a:t>
            </a:r>
            <a:r>
              <a:rPr lang="es-419" sz="21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llegando a algo como lo siguiente:</a:t>
            </a:r>
            <a:endParaRPr b="1" sz="21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4635825" y="880175"/>
            <a:ext cx="1186500" cy="42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SPA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41" name="Google Shape;241;p27"/>
          <p:cNvCxnSpPr>
            <a:stCxn id="240" idx="2"/>
            <a:endCxn id="242" idx="0"/>
          </p:cNvCxnSpPr>
          <p:nvPr/>
        </p:nvCxnSpPr>
        <p:spPr>
          <a:xfrm flipH="1">
            <a:off x="5227875" y="1304075"/>
            <a:ext cx="1200" cy="1319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27"/>
          <p:cNvSpPr txBox="1"/>
          <p:nvPr/>
        </p:nvSpPr>
        <p:spPr>
          <a:xfrm>
            <a:off x="4411500" y="2623650"/>
            <a:ext cx="1632600" cy="90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Firebase services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7331250" y="880175"/>
            <a:ext cx="1186500" cy="42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Helvetica Neue"/>
                <a:ea typeface="Helvetica Neue"/>
                <a:cs typeface="Helvetica Neue"/>
                <a:sym typeface="Helvetica Neue"/>
              </a:rPr>
              <a:t>Browser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27"/>
          <p:cNvSpPr txBox="1"/>
          <p:nvPr/>
        </p:nvSpPr>
        <p:spPr>
          <a:xfrm>
            <a:off x="7331250" y="2827350"/>
            <a:ext cx="1186500" cy="63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Helvetica Neue"/>
                <a:ea typeface="Helvetica Neue"/>
                <a:cs typeface="Helvetica Neue"/>
                <a:sym typeface="Helvetica Neue"/>
              </a:rPr>
              <a:t>Firestore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5983538" y="880175"/>
            <a:ext cx="11865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corre en el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5893250" y="2864250"/>
            <a:ext cx="13671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Accede y guarda vía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47" name="Google Shape;247;p27"/>
          <p:cNvCxnSpPr>
            <a:stCxn id="243" idx="2"/>
            <a:endCxn id="244" idx="0"/>
          </p:cNvCxnSpPr>
          <p:nvPr/>
        </p:nvCxnSpPr>
        <p:spPr>
          <a:xfrm>
            <a:off x="7924500" y="1304075"/>
            <a:ext cx="0" cy="1523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27"/>
          <p:cNvSpPr txBox="1"/>
          <p:nvPr/>
        </p:nvSpPr>
        <p:spPr>
          <a:xfrm>
            <a:off x="407100" y="4352450"/>
            <a:ext cx="6924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Firestore decide quién accede mediante mecanismos propios y filtros de seguridad</a:t>
            </a:r>
            <a:endParaRPr i="1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 txBox="1"/>
          <p:nvPr/>
        </p:nvSpPr>
        <p:spPr>
          <a:xfrm>
            <a:off x="1507725" y="2077200"/>
            <a:ext cx="56199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¿QUÉ ES ENTONCES FIREBASE?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125" y="1778744"/>
            <a:ext cx="1358650" cy="13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326975" y="334975"/>
            <a:ext cx="18888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</a:t>
            </a:r>
            <a:endParaRPr i="1"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407100" y="1007600"/>
            <a:ext cx="5776200" cy="3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 servicio provisto por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Google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satisfacer las distintas necesidades que puede tener una aplicación y su ciclo de desarrollo, dentro de las cuales encontramos: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Seguridad y autenticación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Almacenamiento y consulta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Hosting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Monitoreo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Functions y más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025" y="1176513"/>
            <a:ext cx="2753875" cy="27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7313" y="1070200"/>
            <a:ext cx="6126924" cy="341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8425" y="3044800"/>
            <a:ext cx="1444700" cy="14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 txBox="1"/>
          <p:nvPr/>
        </p:nvSpPr>
        <p:spPr>
          <a:xfrm>
            <a:off x="326975" y="334975"/>
            <a:ext cx="18888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</a:t>
            </a:r>
            <a:endParaRPr i="1"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¿POR DÓNDE EMPIEZO?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/>
        </p:nvSpPr>
        <p:spPr>
          <a:xfrm>
            <a:off x="1762050" y="2077200"/>
            <a:ext cx="5619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CREANDO UN PROYECTO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DE FIREBASE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3"/>
          <p:cNvSpPr txBox="1"/>
          <p:nvPr/>
        </p:nvSpPr>
        <p:spPr>
          <a:xfrm>
            <a:off x="326975" y="334975"/>
            <a:ext cx="7635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ACCEDIENDO A FIREBASE: REGISTRACIÓN</a:t>
            </a:r>
            <a:endParaRPr i="1" sz="28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9" name="Google Shape;2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852" y="2200150"/>
            <a:ext cx="4266225" cy="22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3"/>
          <p:cNvSpPr txBox="1"/>
          <p:nvPr/>
        </p:nvSpPr>
        <p:spPr>
          <a:xfrm>
            <a:off x="368200" y="957850"/>
            <a:ext cx="7953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acceder a los servicios de </a:t>
            </a:r>
            <a:r>
              <a:rPr b="1"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firebase</a:t>
            </a: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necesitas una cuenta de Google o Gmail, si no la tienes ve ahora y regístrate, es muy sencillo: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33"/>
          <p:cNvSpPr/>
          <p:nvPr/>
        </p:nvSpPr>
        <p:spPr>
          <a:xfrm>
            <a:off x="4087950" y="2200150"/>
            <a:ext cx="606900" cy="2583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8375" y="1969350"/>
            <a:ext cx="2540124" cy="250192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/>
          <p:nvPr/>
        </p:nvSpPr>
        <p:spPr>
          <a:xfrm>
            <a:off x="4709875" y="3067800"/>
            <a:ext cx="6864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 txBox="1"/>
          <p:nvPr/>
        </p:nvSpPr>
        <p:spPr>
          <a:xfrm>
            <a:off x="326975" y="334975"/>
            <a:ext cx="76713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ACCEDIENDO A FIREBASE: ACCESO A LA CONSOLA</a:t>
            </a:r>
            <a:endParaRPr i="1" sz="28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368200" y="957850"/>
            <a:ext cx="7953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vez logueados, podremos ver la consola: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1" name="Google Shape;3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775" y="1603100"/>
            <a:ext cx="6452453" cy="26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/>
          <p:nvPr/>
        </p:nvSpPr>
        <p:spPr>
          <a:xfrm>
            <a:off x="5974475" y="1697100"/>
            <a:ext cx="802200" cy="3702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/>
          <p:nvPr/>
        </p:nvSpPr>
        <p:spPr>
          <a:xfrm>
            <a:off x="326975" y="334975"/>
            <a:ext cx="7263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ACCEDIENDO A FIREBASE: CREAR UN PROYECTO</a:t>
            </a:r>
            <a:endParaRPr b="1" i="1" sz="28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368200" y="957850"/>
            <a:ext cx="79539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Aquí veremos todos nuestros proyectos de firebase, lo esencial es crear uno como punto de partida para nuestro e-commerce.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0" name="Google Shape;3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588" y="1951525"/>
            <a:ext cx="7263123" cy="2635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6"/>
          <p:cNvSpPr txBox="1"/>
          <p:nvPr/>
        </p:nvSpPr>
        <p:spPr>
          <a:xfrm>
            <a:off x="368200" y="894450"/>
            <a:ext cx="7953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paso podremos indicarle con qué nombre queremos conocer este proyecto, utiliza un nombre significativo para diferenciarlo de otros. 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7" name="Google Shape;3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99" y="2136750"/>
            <a:ext cx="3302053" cy="25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5326" y="2136750"/>
            <a:ext cx="3927601" cy="25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 txBox="1"/>
          <p:nvPr/>
        </p:nvSpPr>
        <p:spPr>
          <a:xfrm>
            <a:off x="368200" y="4638825"/>
            <a:ext cx="63699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no ser que ya seas user y conozcas </a:t>
            </a:r>
            <a:r>
              <a:rPr b="1"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analytics </a:t>
            </a:r>
            <a:r>
              <a:rPr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omite el paso 2 por simpleza</a:t>
            </a:r>
            <a:endParaRPr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0" name="Google Shape;320;p36"/>
          <p:cNvSpPr/>
          <p:nvPr/>
        </p:nvSpPr>
        <p:spPr>
          <a:xfrm>
            <a:off x="3406650" y="3168050"/>
            <a:ext cx="6864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6"/>
          <p:cNvSpPr txBox="1"/>
          <p:nvPr/>
        </p:nvSpPr>
        <p:spPr>
          <a:xfrm>
            <a:off x="326975" y="334975"/>
            <a:ext cx="82023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ACCEDIENDO A FIREBASE: CREAR UN PROYECTO</a:t>
            </a:r>
            <a:endParaRPr b="1" i="1" sz="2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7"/>
          <p:cNvSpPr txBox="1"/>
          <p:nvPr/>
        </p:nvSpPr>
        <p:spPr>
          <a:xfrm>
            <a:off x="368200" y="894450"/>
            <a:ext cx="7953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vez que esté todo listo, ¡Firebase se encargará de dejar todo listo para que podamos empezar a trabajar!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8" name="Google Shape;32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25" y="2136750"/>
            <a:ext cx="3651774" cy="210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4800" y="2136750"/>
            <a:ext cx="2605572" cy="21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/>
          <p:nvPr/>
        </p:nvSpPr>
        <p:spPr>
          <a:xfrm>
            <a:off x="3885600" y="3084025"/>
            <a:ext cx="9246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7"/>
          <p:cNvSpPr txBox="1"/>
          <p:nvPr/>
        </p:nvSpPr>
        <p:spPr>
          <a:xfrm>
            <a:off x="368200" y="4638825"/>
            <a:ext cx="63699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no ser que ya seas user y conozcas </a:t>
            </a:r>
            <a:r>
              <a:rPr b="1"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Analytics, </a:t>
            </a:r>
            <a:r>
              <a:rPr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omite el paso 2 por simpleza.</a:t>
            </a:r>
            <a:endParaRPr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2" name="Google Shape;332;p37"/>
          <p:cNvSpPr txBox="1"/>
          <p:nvPr/>
        </p:nvSpPr>
        <p:spPr>
          <a:xfrm>
            <a:off x="326975" y="334975"/>
            <a:ext cx="7812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ACCEDIENDO A FIREBASE: CREAR UN PROYECTO</a:t>
            </a:r>
            <a:endParaRPr b="1" i="1" sz="2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/>
        </p:nvSpPr>
        <p:spPr>
          <a:xfrm>
            <a:off x="1762050" y="2077200"/>
            <a:ext cx="5619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PANEL DE CONTROL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8" name="Google Shape;3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9"/>
          <p:cNvSpPr txBox="1"/>
          <p:nvPr/>
        </p:nvSpPr>
        <p:spPr>
          <a:xfrm>
            <a:off x="326975" y="334975"/>
            <a:ext cx="5647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ACCEDIENDO A FIREBASE: OVERVIEW </a:t>
            </a:r>
            <a:endParaRPr b="1" sz="2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5" name="Google Shape;345;p39"/>
          <p:cNvSpPr txBox="1"/>
          <p:nvPr/>
        </p:nvSpPr>
        <p:spPr>
          <a:xfrm>
            <a:off x="368200" y="4638825"/>
            <a:ext cx="66627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Este panel te permitirá a configurar otras funcionalidades extra muy interesantes</a:t>
            </a:r>
            <a:endParaRPr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6" name="Google Shape;3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200" y="1762650"/>
            <a:ext cx="6628099" cy="28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9"/>
          <p:cNvSpPr txBox="1"/>
          <p:nvPr/>
        </p:nvSpPr>
        <p:spPr>
          <a:xfrm>
            <a:off x="368200" y="894450"/>
            <a:ext cx="7953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Ahora en el panel podemos observar que estamos consumiendo el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“Plan Spark” (Tier gratuito)</a:t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39"/>
          <p:cNvSpPr/>
          <p:nvPr/>
        </p:nvSpPr>
        <p:spPr>
          <a:xfrm>
            <a:off x="3977300" y="2026775"/>
            <a:ext cx="771300" cy="330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/>
          <p:nvPr/>
        </p:nvSpPr>
        <p:spPr>
          <a:xfrm>
            <a:off x="1136200" y="548025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0"/>
          <p:cNvSpPr txBox="1"/>
          <p:nvPr/>
        </p:nvSpPr>
        <p:spPr>
          <a:xfrm>
            <a:off x="2492050" y="588825"/>
            <a:ext cx="59235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FIREBASE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5" name="Google Shape;3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150" y="639125"/>
            <a:ext cx="716800" cy="7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 txBox="1"/>
          <p:nvPr/>
        </p:nvSpPr>
        <p:spPr>
          <a:xfrm>
            <a:off x="906150" y="1766375"/>
            <a:ext cx="7331700" cy="30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una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plataforma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servicios para el desarrollo de apps.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de manera simple y rápida crear aplicaciones ricas en contenido, interactividad y persistencia.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nosotros usaremos el free-tier (spark), una vez que se excedan las cuotas podemos configurarlo para utilizar un plan “pay-as-you-go”, que cobra de acuerdo al consumo.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requerimos extensos conocimientos de infraestructura o mantenimiento, para poder tener nuestra app escalable.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FIRESTORE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3" name="Google Shape;36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500" y="2049925"/>
            <a:ext cx="762975" cy="8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70" name="Google Shape;7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2"/>
          <p:cNvSpPr txBox="1"/>
          <p:nvPr/>
        </p:nvSpPr>
        <p:spPr>
          <a:xfrm>
            <a:off x="326975" y="334975"/>
            <a:ext cx="5647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FIRESTORE</a:t>
            </a:r>
            <a:endParaRPr b="1" i="1" sz="2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42"/>
          <p:cNvSpPr txBox="1"/>
          <p:nvPr/>
        </p:nvSpPr>
        <p:spPr>
          <a:xfrm>
            <a:off x="368200" y="4638825"/>
            <a:ext cx="66627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Firestore es una de las soluciones para acceder a información</a:t>
            </a:r>
            <a:endParaRPr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1" name="Google Shape;3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200" y="1762650"/>
            <a:ext cx="6628099" cy="28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2"/>
          <p:cNvSpPr txBox="1"/>
          <p:nvPr/>
        </p:nvSpPr>
        <p:spPr>
          <a:xfrm>
            <a:off x="368200" y="894450"/>
            <a:ext cx="7953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el panel podemos acceder a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firestore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empezar a diseñar nuestra capa de datos dinámicos, y poder enriquecer la app:</a:t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42"/>
          <p:cNvSpPr/>
          <p:nvPr/>
        </p:nvSpPr>
        <p:spPr>
          <a:xfrm>
            <a:off x="453200" y="2767075"/>
            <a:ext cx="771300" cy="330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3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CREACIÓN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9" name="Google Shape;37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4"/>
          <p:cNvSpPr txBox="1"/>
          <p:nvPr/>
        </p:nvSpPr>
        <p:spPr>
          <a:xfrm>
            <a:off x="326975" y="334975"/>
            <a:ext cx="5647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FIRESTORE: CREANDO UN STORE</a:t>
            </a:r>
            <a:endParaRPr b="1" i="1" sz="2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44"/>
          <p:cNvSpPr txBox="1"/>
          <p:nvPr/>
        </p:nvSpPr>
        <p:spPr>
          <a:xfrm>
            <a:off x="368200" y="4463575"/>
            <a:ext cx="66627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confundir con </a:t>
            </a:r>
            <a:r>
              <a:rPr b="1"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r>
              <a:rPr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b="1"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 es otro servicio de Firebase dedicado a ofrecer almacenamiento de archivos.</a:t>
            </a:r>
            <a:endParaRPr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7" name="Google Shape;387;p44"/>
          <p:cNvSpPr txBox="1"/>
          <p:nvPr/>
        </p:nvSpPr>
        <p:spPr>
          <a:xfrm>
            <a:off x="326975" y="894450"/>
            <a:ext cx="7953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Desde el mismo panel, podemos crear una base de datos:</a:t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8" name="Google Shape;38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200" y="1656800"/>
            <a:ext cx="6860350" cy="24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3906" y="334975"/>
            <a:ext cx="620544" cy="7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5"/>
          <p:cNvSpPr txBox="1"/>
          <p:nvPr/>
        </p:nvSpPr>
        <p:spPr>
          <a:xfrm>
            <a:off x="368200" y="4463575"/>
            <a:ext cx="6662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una opción fácil para desarrollar rápido, aunque debes considerar que la base estará expuesta por 30 días, o hasta que restrinjas el acceso como indica.</a:t>
            </a:r>
            <a:endParaRPr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6" name="Google Shape;396;p45"/>
          <p:cNvSpPr txBox="1"/>
          <p:nvPr/>
        </p:nvSpPr>
        <p:spPr>
          <a:xfrm>
            <a:off x="326975" y="782875"/>
            <a:ext cx="79539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Desde el mismo panel podemos crear una base de datos. Por ahora, elegiremos el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modo de prueba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(sin control de acceso):</a:t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7" name="Google Shape;3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75" y="1597963"/>
            <a:ext cx="4626604" cy="2816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98" name="Google Shape;398;p45"/>
          <p:cNvCxnSpPr/>
          <p:nvPr/>
        </p:nvCxnSpPr>
        <p:spPr>
          <a:xfrm>
            <a:off x="3792225" y="3206625"/>
            <a:ext cx="4395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9" name="Google Shape;39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3906" y="334975"/>
            <a:ext cx="620544" cy="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5"/>
          <p:cNvSpPr txBox="1"/>
          <p:nvPr/>
        </p:nvSpPr>
        <p:spPr>
          <a:xfrm>
            <a:off x="326975" y="334975"/>
            <a:ext cx="5647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FIRESTORE: CREANDO UN STORE - INICIO</a:t>
            </a:r>
            <a:endParaRPr b="1" i="1" sz="2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6"/>
          <p:cNvSpPr txBox="1"/>
          <p:nvPr/>
        </p:nvSpPr>
        <p:spPr>
          <a:xfrm>
            <a:off x="368200" y="4463575"/>
            <a:ext cx="6662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DC impactan en los costos efectivos, verifica estos specs en la sección de </a:t>
            </a:r>
            <a:r>
              <a:rPr b="1"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pricing</a:t>
            </a:r>
            <a:r>
              <a:rPr b="1" i="1" lang="es-41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46"/>
          <p:cNvSpPr txBox="1"/>
          <p:nvPr/>
        </p:nvSpPr>
        <p:spPr>
          <a:xfrm>
            <a:off x="326975" y="782875"/>
            <a:ext cx="79539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Usualmente viene preconfigurado para DC en us-central, y está bien por ahora ya que es un DC multi-región</a:t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8" name="Google Shape;408;p46"/>
          <p:cNvPicPr preferRelativeResize="0"/>
          <p:nvPr/>
        </p:nvPicPr>
        <p:blipFill rotWithShape="1">
          <a:blip r:embed="rId4">
            <a:alphaModFix/>
          </a:blip>
          <a:srcRect b="932" l="0" r="0" t="932"/>
          <a:stretch/>
        </p:blipFill>
        <p:spPr>
          <a:xfrm>
            <a:off x="406875" y="1597963"/>
            <a:ext cx="4626605" cy="28164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9" name="Google Shape;40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7504" y="1755025"/>
            <a:ext cx="3805721" cy="215246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0" name="Google Shape;410;p46"/>
          <p:cNvSpPr/>
          <p:nvPr/>
        </p:nvSpPr>
        <p:spPr>
          <a:xfrm>
            <a:off x="4100700" y="2363550"/>
            <a:ext cx="6477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3906" y="334975"/>
            <a:ext cx="620544" cy="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6"/>
          <p:cNvSpPr txBox="1"/>
          <p:nvPr/>
        </p:nvSpPr>
        <p:spPr>
          <a:xfrm>
            <a:off x="326975" y="334975"/>
            <a:ext cx="73293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FIRESTORE: CREANDO UN STORE - DATACENTER (DC)</a:t>
            </a:r>
            <a:endParaRPr b="1" i="1" sz="2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7"/>
          <p:cNvSpPr txBox="1"/>
          <p:nvPr/>
        </p:nvSpPr>
        <p:spPr>
          <a:xfrm>
            <a:off x="368200" y="4463575"/>
            <a:ext cx="6662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datos se almacenan en colecciones y cada una define un tipo de entidad distinta</a:t>
            </a:r>
            <a:endParaRPr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9" name="Google Shape;419;p47"/>
          <p:cNvSpPr txBox="1"/>
          <p:nvPr/>
        </p:nvSpPr>
        <p:spPr>
          <a:xfrm>
            <a:off x="326975" y="782875"/>
            <a:ext cx="79539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Almacenaremos distintos datos en distintas colecciones con sus respectivos campos. ¡Presiona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iniciar colección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empecemos!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0" name="Google Shape;42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200" y="1593075"/>
            <a:ext cx="5873882" cy="26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3906" y="334975"/>
            <a:ext cx="620544" cy="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7"/>
          <p:cNvSpPr txBox="1"/>
          <p:nvPr/>
        </p:nvSpPr>
        <p:spPr>
          <a:xfrm>
            <a:off x="326975" y="334975"/>
            <a:ext cx="5647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FIRESTORE: CREANDO UNA COLEC</a:t>
            </a:r>
            <a:r>
              <a:rPr i="1"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CIÓN</a:t>
            </a:r>
            <a:endParaRPr b="1" i="1" sz="2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8"/>
          <p:cNvSpPr txBox="1"/>
          <p:nvPr/>
        </p:nvSpPr>
        <p:spPr>
          <a:xfrm>
            <a:off x="326975" y="782875"/>
            <a:ext cx="79539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Almacenaremos distintos datos en distintas colecciones, con sus respectivos campos. ¡Presiona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iniciar colección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empecemos!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9" name="Google Shape;42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3906" y="334975"/>
            <a:ext cx="620544" cy="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200" y="1662475"/>
            <a:ext cx="4318400" cy="264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2375" y="1662475"/>
            <a:ext cx="3400428" cy="264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8"/>
          <p:cNvSpPr/>
          <p:nvPr/>
        </p:nvSpPr>
        <p:spPr>
          <a:xfrm>
            <a:off x="4524825" y="2163050"/>
            <a:ext cx="6477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8"/>
          <p:cNvSpPr txBox="1"/>
          <p:nvPr/>
        </p:nvSpPr>
        <p:spPr>
          <a:xfrm>
            <a:off x="368200" y="4463575"/>
            <a:ext cx="67632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Recuerda poner atención al tipo de dato que brindas a cada campo para que tenga sentido con el dato que almacena, ante la duda puedes recurrir a un string  ;)</a:t>
            </a:r>
            <a:endParaRPr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4" name="Google Shape;434;p48"/>
          <p:cNvSpPr txBox="1"/>
          <p:nvPr/>
        </p:nvSpPr>
        <p:spPr>
          <a:xfrm>
            <a:off x="326975" y="334975"/>
            <a:ext cx="6468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FIRESTORE: CONFIGURANDO UNA COLECCIÓN</a:t>
            </a:r>
            <a:endParaRPr b="1" i="1" sz="2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9"/>
          <p:cNvSpPr txBox="1"/>
          <p:nvPr/>
        </p:nvSpPr>
        <p:spPr>
          <a:xfrm>
            <a:off x="326975" y="217000"/>
            <a:ext cx="7164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FIRESTORE: CREANDO EL PRIMER DOCUMENTO</a:t>
            </a:r>
            <a:endParaRPr b="1" i="1" sz="2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49"/>
          <p:cNvSpPr txBox="1"/>
          <p:nvPr/>
        </p:nvSpPr>
        <p:spPr>
          <a:xfrm>
            <a:off x="368200" y="4463575"/>
            <a:ext cx="6662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te preocupes si todavía no sabes todos los campos que quieres implementar a futuro. Firestore te dejará crear, agregar o quitarlos como quieras.</a:t>
            </a:r>
            <a:endParaRPr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2" name="Google Shape;442;p49"/>
          <p:cNvSpPr txBox="1"/>
          <p:nvPr/>
        </p:nvSpPr>
        <p:spPr>
          <a:xfrm>
            <a:off x="326975" y="1093700"/>
            <a:ext cx="3835500" cy="3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los campos que contengan la información para los ítems de tu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ItemList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alojada en ‘/’.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Puedes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autogenerar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ids, así que no es necesario que crees un campo específico id, y usar el provisto por firestore da beneficios de tolerancia a alta concurrencia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3" name="Google Shape;44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3906" y="334975"/>
            <a:ext cx="620544" cy="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1225" y="782875"/>
            <a:ext cx="3515475" cy="3714033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9"/>
          <p:cNvSpPr/>
          <p:nvPr/>
        </p:nvSpPr>
        <p:spPr>
          <a:xfrm rot="9265903">
            <a:off x="5321481" y="794473"/>
            <a:ext cx="647842" cy="20825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0"/>
          <p:cNvSpPr txBox="1"/>
          <p:nvPr/>
        </p:nvSpPr>
        <p:spPr>
          <a:xfrm>
            <a:off x="326975" y="334975"/>
            <a:ext cx="5647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FIRESTORE</a:t>
            </a:r>
            <a:endParaRPr b="1" i="1" sz="2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2" name="Google Shape;452;p50"/>
          <p:cNvSpPr txBox="1"/>
          <p:nvPr/>
        </p:nvSpPr>
        <p:spPr>
          <a:xfrm>
            <a:off x="368200" y="4463575"/>
            <a:ext cx="6662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estamos muy lejos de poder acceder a la información, ¡sigue así!</a:t>
            </a:r>
            <a:endParaRPr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3" name="Google Shape;453;p50"/>
          <p:cNvSpPr txBox="1"/>
          <p:nvPr/>
        </p:nvSpPr>
        <p:spPr>
          <a:xfrm>
            <a:off x="326975" y="1093700"/>
            <a:ext cx="74367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¡Una vez logrado, tendrás tu primer colección de firestore creada!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3906" y="334975"/>
            <a:ext cx="620544" cy="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575" y="1731800"/>
            <a:ext cx="5830186" cy="257937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0"/>
          <p:cNvSpPr/>
          <p:nvPr/>
        </p:nvSpPr>
        <p:spPr>
          <a:xfrm>
            <a:off x="4378300" y="2011350"/>
            <a:ext cx="1357200" cy="3855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CREA TU ITEM COLLECTION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 tu cuenta de Firebase, y crea un cloud Firestore con una nueva colección de items.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2" name="Google Shape;46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Diferenciar el modelo de serverless-computing de un modelo tradicional.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Conectar nuestra app a servicios cloud-first de alta disponibilidad.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Configurar un storage, sus colecciones y acceder a la información.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 txBox="1"/>
          <p:nvPr/>
        </p:nvSpPr>
        <p:spPr>
          <a:xfrm>
            <a:off x="2183550" y="4338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-419" sz="2600">
                <a:latin typeface="Anton"/>
                <a:ea typeface="Anton"/>
                <a:cs typeface="Anton"/>
                <a:sym typeface="Anton"/>
              </a:rPr>
              <a:t>¡A PRACTICAR!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9" name="Google Shape;469;p52"/>
          <p:cNvSpPr txBox="1"/>
          <p:nvPr/>
        </p:nvSpPr>
        <p:spPr>
          <a:xfrm>
            <a:off x="884375" y="2684100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 tu cuenta de Firebase, y crea un cloud Firestore con una nueva colección de items, con los siguientes atributos (como mínimo):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categoryId, title, description, image, price, stock.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Extra-mile: si estás optando por el challenge-extra opcional, crea también tu colección de categorías dinámicas (id, key y nombre).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Cuentas con 15 minutos para hacer la actividad.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0" name="Google Shape;47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3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-419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4"/>
          <p:cNvSpPr txBox="1"/>
          <p:nvPr/>
        </p:nvSpPr>
        <p:spPr>
          <a:xfrm>
            <a:off x="382350" y="220100"/>
            <a:ext cx="8379300" cy="43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2900">
                <a:latin typeface="Anton"/>
                <a:ea typeface="Anton"/>
                <a:cs typeface="Anton"/>
                <a:sym typeface="Anton"/>
              </a:rPr>
              <a:t>¡Ya estás llegando al fin de la cursada! </a:t>
            </a:r>
            <a:br>
              <a:rPr i="1" lang="es-419" sz="2900">
                <a:latin typeface="Anton"/>
                <a:ea typeface="Anton"/>
                <a:cs typeface="Anton"/>
                <a:sym typeface="Anton"/>
              </a:rPr>
            </a:br>
            <a:r>
              <a:rPr i="1" lang="es-419" sz="2900">
                <a:latin typeface="Anton"/>
                <a:ea typeface="Anton"/>
                <a:cs typeface="Anton"/>
                <a:sym typeface="Anton"/>
              </a:rPr>
              <a:t>Recordá que luego de la corrección de tu proyecto final, se notificará por Slack y email si quedaste en el TOP10</a:t>
            </a:r>
            <a:br>
              <a:rPr i="1" lang="es-419" sz="2900">
                <a:latin typeface="Anton"/>
                <a:ea typeface="Anton"/>
                <a:cs typeface="Anton"/>
                <a:sym typeface="Anton"/>
              </a:rPr>
            </a:br>
            <a:br>
              <a:rPr i="1" lang="es-419" sz="2900">
                <a:latin typeface="Anton"/>
                <a:ea typeface="Anton"/>
                <a:cs typeface="Anton"/>
                <a:sym typeface="Anton"/>
              </a:rPr>
            </a:br>
            <a:r>
              <a:rPr i="1" lang="es-419" sz="2900">
                <a:latin typeface="Anton"/>
                <a:ea typeface="Anton"/>
                <a:cs typeface="Anton"/>
                <a:sym typeface="Anton"/>
              </a:rPr>
              <a:t>No cuelgues, que tenés </a:t>
            </a:r>
            <a:r>
              <a:rPr i="1" lang="es-419" sz="2900" u="sng">
                <a:latin typeface="Anton"/>
                <a:ea typeface="Anton"/>
                <a:cs typeface="Anton"/>
                <a:sym typeface="Anton"/>
              </a:rPr>
              <a:t>hasta 2 semanas</a:t>
            </a:r>
            <a:r>
              <a:rPr i="1" lang="es-419" sz="2900">
                <a:latin typeface="Anton"/>
                <a:ea typeface="Anton"/>
                <a:cs typeface="Anton"/>
                <a:sym typeface="Anton"/>
              </a:rPr>
              <a:t> desde que te nofificamos para solicitar los beneficios. </a:t>
            </a:r>
            <a:endParaRPr b="0" i="1" sz="29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2" name="Google Shape;48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4"/>
          <p:cNvSpPr txBox="1"/>
          <p:nvPr/>
        </p:nvSpPr>
        <p:spPr>
          <a:xfrm>
            <a:off x="3072000" y="45586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5"/>
          <p:cNvSpPr txBox="1"/>
          <p:nvPr/>
        </p:nvSpPr>
        <p:spPr>
          <a:xfrm>
            <a:off x="20318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CONFIGURANDO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NUESTRA APP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9" name="Google Shape;48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0250" y="2049925"/>
            <a:ext cx="762975" cy="8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6"/>
          <p:cNvSpPr txBox="1"/>
          <p:nvPr/>
        </p:nvSpPr>
        <p:spPr>
          <a:xfrm>
            <a:off x="800400" y="1176525"/>
            <a:ext cx="5382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 has registrado en Firebase.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95" name="Google Shape;4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6"/>
          <p:cNvSpPr txBox="1"/>
          <p:nvPr/>
        </p:nvSpPr>
        <p:spPr>
          <a:xfrm>
            <a:off x="326975" y="334975"/>
            <a:ext cx="8427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4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FIRESTORE: CHECKLIST</a:t>
            </a:r>
            <a:endParaRPr b="1" i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7" name="Google Shape;4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025" y="1176513"/>
            <a:ext cx="2753875" cy="27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6"/>
          <p:cNvSpPr/>
          <p:nvPr/>
        </p:nvSpPr>
        <p:spPr>
          <a:xfrm>
            <a:off x="326975" y="1176525"/>
            <a:ext cx="373500" cy="4068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693" y="1243763"/>
            <a:ext cx="250013" cy="272373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6"/>
          <p:cNvSpPr txBox="1"/>
          <p:nvPr/>
        </p:nvSpPr>
        <p:spPr>
          <a:xfrm>
            <a:off x="800400" y="2244400"/>
            <a:ext cx="3115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 de un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Firestore.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1" name="Google Shape;501;p56"/>
          <p:cNvSpPr/>
          <p:nvPr/>
        </p:nvSpPr>
        <p:spPr>
          <a:xfrm>
            <a:off x="326975" y="2244400"/>
            <a:ext cx="373500" cy="4068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693" y="2311638"/>
            <a:ext cx="250013" cy="27237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6"/>
          <p:cNvSpPr txBox="1"/>
          <p:nvPr/>
        </p:nvSpPr>
        <p:spPr>
          <a:xfrm>
            <a:off x="809700" y="2811975"/>
            <a:ext cx="50859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Inicialización de la primera colección (items).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4" name="Google Shape;504;p56"/>
          <p:cNvSpPr/>
          <p:nvPr/>
        </p:nvSpPr>
        <p:spPr>
          <a:xfrm>
            <a:off x="336275" y="2811963"/>
            <a:ext cx="373500" cy="4068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993" y="2879201"/>
            <a:ext cx="250013" cy="272373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6"/>
          <p:cNvSpPr txBox="1"/>
          <p:nvPr/>
        </p:nvSpPr>
        <p:spPr>
          <a:xfrm>
            <a:off x="809688" y="1676838"/>
            <a:ext cx="5382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Has creado un nuevo proyecto.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7" name="Google Shape;507;p56"/>
          <p:cNvSpPr/>
          <p:nvPr/>
        </p:nvSpPr>
        <p:spPr>
          <a:xfrm>
            <a:off x="336263" y="1676838"/>
            <a:ext cx="373500" cy="4068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981" y="1744076"/>
            <a:ext cx="250013" cy="272373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6"/>
          <p:cNvSpPr txBox="1"/>
          <p:nvPr/>
        </p:nvSpPr>
        <p:spPr>
          <a:xfrm>
            <a:off x="809700" y="3379525"/>
            <a:ext cx="48657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Creaste tu primer item en la colección.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0" name="Google Shape;510;p56"/>
          <p:cNvSpPr/>
          <p:nvPr/>
        </p:nvSpPr>
        <p:spPr>
          <a:xfrm>
            <a:off x="336275" y="3379525"/>
            <a:ext cx="373500" cy="4068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993" y="3446763"/>
            <a:ext cx="250013" cy="272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7"/>
          <p:cNvSpPr txBox="1"/>
          <p:nvPr/>
        </p:nvSpPr>
        <p:spPr>
          <a:xfrm>
            <a:off x="800400" y="1557525"/>
            <a:ext cx="5382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 tu integración con una webapp.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7" name="Google Shape;51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7"/>
          <p:cNvSpPr txBox="1"/>
          <p:nvPr/>
        </p:nvSpPr>
        <p:spPr>
          <a:xfrm>
            <a:off x="326975" y="334975"/>
            <a:ext cx="8427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4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CHECKLIST PARA CONECTAR NUESTRA REACT-APP</a:t>
            </a:r>
            <a:endParaRPr b="1" i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9" name="Google Shape;51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025" y="1176513"/>
            <a:ext cx="2753875" cy="27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7"/>
          <p:cNvSpPr/>
          <p:nvPr/>
        </p:nvSpPr>
        <p:spPr>
          <a:xfrm>
            <a:off x="326975" y="1557525"/>
            <a:ext cx="373500" cy="4068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693" y="1624763"/>
            <a:ext cx="250013" cy="272373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7"/>
          <p:cNvSpPr txBox="1"/>
          <p:nvPr/>
        </p:nvSpPr>
        <p:spPr>
          <a:xfrm>
            <a:off x="831263" y="2127238"/>
            <a:ext cx="5382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Instalar firebase en el proyecto vía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3" name="Google Shape;523;p57"/>
          <p:cNvSpPr/>
          <p:nvPr/>
        </p:nvSpPr>
        <p:spPr>
          <a:xfrm>
            <a:off x="326963" y="2127238"/>
            <a:ext cx="373500" cy="4068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681" y="2194476"/>
            <a:ext cx="250013" cy="27237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7"/>
          <p:cNvSpPr txBox="1"/>
          <p:nvPr/>
        </p:nvSpPr>
        <p:spPr>
          <a:xfrm>
            <a:off x="800400" y="2696975"/>
            <a:ext cx="5382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Configurar el client con tu api key.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6" name="Google Shape;526;p57"/>
          <p:cNvSpPr/>
          <p:nvPr/>
        </p:nvSpPr>
        <p:spPr>
          <a:xfrm>
            <a:off x="326975" y="2696975"/>
            <a:ext cx="373500" cy="4068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693" y="2764213"/>
            <a:ext cx="250013" cy="272373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7"/>
          <p:cNvSpPr txBox="1"/>
          <p:nvPr/>
        </p:nvSpPr>
        <p:spPr>
          <a:xfrm>
            <a:off x="831263" y="3266688"/>
            <a:ext cx="5382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Configurar un client factory.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9" name="Google Shape;529;p57"/>
          <p:cNvSpPr/>
          <p:nvPr/>
        </p:nvSpPr>
        <p:spPr>
          <a:xfrm>
            <a:off x="326963" y="3266688"/>
            <a:ext cx="373500" cy="4068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681" y="3333926"/>
            <a:ext cx="250013" cy="272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 txBox="1"/>
          <p:nvPr/>
        </p:nvSpPr>
        <p:spPr>
          <a:xfrm>
            <a:off x="326975" y="334975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4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CONFIGURA TU INTEGRACIÓN CON LA WEB APP</a:t>
            </a:r>
            <a:endParaRPr i="1" sz="24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7" name="Google Shape;537;p58"/>
          <p:cNvSpPr txBox="1"/>
          <p:nvPr/>
        </p:nvSpPr>
        <p:spPr>
          <a:xfrm>
            <a:off x="402113" y="2105561"/>
            <a:ext cx="5643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538" name="Google Shape;538;p58"/>
          <p:cNvSpPr txBox="1"/>
          <p:nvPr/>
        </p:nvSpPr>
        <p:spPr>
          <a:xfrm>
            <a:off x="357825" y="928795"/>
            <a:ext cx="82569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Busca tus configuraciones de aplicación: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9" name="Google Shape;539;p58"/>
          <p:cNvSpPr txBox="1"/>
          <p:nvPr/>
        </p:nvSpPr>
        <p:spPr>
          <a:xfrm>
            <a:off x="417538" y="2550986"/>
            <a:ext cx="5643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540" name="Google Shape;540;p58"/>
          <p:cNvSpPr txBox="1"/>
          <p:nvPr/>
        </p:nvSpPr>
        <p:spPr>
          <a:xfrm>
            <a:off x="357825" y="4366520"/>
            <a:ext cx="82569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 una integración de tipo web a tu APP.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41" name="Google Shape;541;p58"/>
          <p:cNvPicPr preferRelativeResize="0"/>
          <p:nvPr/>
        </p:nvPicPr>
        <p:blipFill rotWithShape="1">
          <a:blip r:embed="rId4">
            <a:alphaModFix/>
          </a:blip>
          <a:srcRect b="0" l="-1540" r="1540" t="0"/>
          <a:stretch/>
        </p:blipFill>
        <p:spPr>
          <a:xfrm>
            <a:off x="402125" y="1394586"/>
            <a:ext cx="3499983" cy="1915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0025" y="2431124"/>
            <a:ext cx="6655000" cy="20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8"/>
          <p:cNvSpPr/>
          <p:nvPr/>
        </p:nvSpPr>
        <p:spPr>
          <a:xfrm rot="931483">
            <a:off x="3120815" y="2546281"/>
            <a:ext cx="4501331" cy="208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9"/>
          <p:cNvSpPr txBox="1"/>
          <p:nvPr/>
        </p:nvSpPr>
        <p:spPr>
          <a:xfrm>
            <a:off x="402113" y="2105561"/>
            <a:ext cx="5643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550" name="Google Shape;550;p59"/>
          <p:cNvSpPr txBox="1"/>
          <p:nvPr/>
        </p:nvSpPr>
        <p:spPr>
          <a:xfrm>
            <a:off x="357825" y="928795"/>
            <a:ext cx="82569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tu web app en tu proyecto: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1" name="Google Shape;551;p59"/>
          <p:cNvSpPr txBox="1"/>
          <p:nvPr/>
        </p:nvSpPr>
        <p:spPr>
          <a:xfrm>
            <a:off x="417538" y="2550986"/>
            <a:ext cx="5643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552" name="Google Shape;552;p59"/>
          <p:cNvSpPr txBox="1"/>
          <p:nvPr/>
        </p:nvSpPr>
        <p:spPr>
          <a:xfrm>
            <a:off x="357825" y="4366520"/>
            <a:ext cx="82569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obtendrás tus “api keys” para acceder al servicio.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53" name="Google Shape;55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132" y="1388725"/>
            <a:ext cx="3436439" cy="22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428" y="1388724"/>
            <a:ext cx="3362249" cy="278489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9"/>
          <p:cNvSpPr/>
          <p:nvPr/>
        </p:nvSpPr>
        <p:spPr>
          <a:xfrm rot="931490">
            <a:off x="3156427" y="2284988"/>
            <a:ext cx="2548794" cy="208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9"/>
          <p:cNvSpPr txBox="1"/>
          <p:nvPr/>
        </p:nvSpPr>
        <p:spPr>
          <a:xfrm>
            <a:off x="326975" y="334975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4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CONFIGURA TU INTEGRACIÓN CON LA WEB APP</a:t>
            </a:r>
            <a:endParaRPr i="1" sz="24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60"/>
          <p:cNvPicPr preferRelativeResize="0"/>
          <p:nvPr/>
        </p:nvPicPr>
        <p:blipFill rotWithShape="1">
          <a:blip r:embed="rId3">
            <a:alphaModFix/>
          </a:blip>
          <a:srcRect b="26954" l="7123" r="48131" t="32031"/>
          <a:stretch/>
        </p:blipFill>
        <p:spPr>
          <a:xfrm>
            <a:off x="1380913" y="1924838"/>
            <a:ext cx="6382177" cy="139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60"/>
          <p:cNvSpPr txBox="1"/>
          <p:nvPr/>
        </p:nvSpPr>
        <p:spPr>
          <a:xfrm>
            <a:off x="2285538" y="1179125"/>
            <a:ext cx="45729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 el cliente de firebase vía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4" name="Google Shape;564;p60"/>
          <p:cNvSpPr txBox="1"/>
          <p:nvPr/>
        </p:nvSpPr>
        <p:spPr>
          <a:xfrm>
            <a:off x="326975" y="334975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4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INSTALACIÓN LOCAL</a:t>
            </a:r>
            <a:endParaRPr b="1" i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5" name="Google Shape;565;p60"/>
          <p:cNvSpPr txBox="1"/>
          <p:nvPr/>
        </p:nvSpPr>
        <p:spPr>
          <a:xfrm>
            <a:off x="1240638" y="3483063"/>
            <a:ext cx="6662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Puedes hacerlo como vimos en la clase 2, usando el terminal dentro del proyecto</a:t>
            </a:r>
            <a:endParaRPr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1"/>
          <p:cNvSpPr txBox="1"/>
          <p:nvPr/>
        </p:nvSpPr>
        <p:spPr>
          <a:xfrm>
            <a:off x="1762050" y="2077200"/>
            <a:ext cx="5619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INICIALIZA 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FIREBASE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1" name="Google Shape;57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725" y="2077200"/>
            <a:ext cx="762975" cy="8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62"/>
          <p:cNvPicPr preferRelativeResize="0"/>
          <p:nvPr/>
        </p:nvPicPr>
        <p:blipFill rotWithShape="1">
          <a:blip r:embed="rId3">
            <a:alphaModFix/>
          </a:blip>
          <a:srcRect b="9972" l="7215" r="27900" t="10251"/>
          <a:stretch/>
        </p:blipFill>
        <p:spPr>
          <a:xfrm>
            <a:off x="4069975" y="537300"/>
            <a:ext cx="4612623" cy="404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2"/>
          <p:cNvSpPr txBox="1"/>
          <p:nvPr/>
        </p:nvSpPr>
        <p:spPr>
          <a:xfrm>
            <a:off x="326975" y="258775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INICIALIZA FIREBASE</a:t>
            </a:r>
            <a:endParaRPr b="1" sz="2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0" name="Google Shape;580;p62"/>
          <p:cNvSpPr txBox="1"/>
          <p:nvPr/>
        </p:nvSpPr>
        <p:spPr>
          <a:xfrm>
            <a:off x="326975" y="1904550"/>
            <a:ext cx="35844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Inicializa 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firebase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el punto de entrada de tu aplicación de React, que es el 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index.js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3"/>
          <p:cNvSpPr txBox="1"/>
          <p:nvPr/>
        </p:nvSpPr>
        <p:spPr>
          <a:xfrm>
            <a:off x="1762050" y="2077200"/>
            <a:ext cx="5619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ACCEDE A UN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DOCUMENTO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86" name="Google Shape;58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325" y="2077200"/>
            <a:ext cx="762975" cy="8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64"/>
          <p:cNvPicPr preferRelativeResize="0"/>
          <p:nvPr/>
        </p:nvPicPr>
        <p:blipFill rotWithShape="1">
          <a:blip r:embed="rId3">
            <a:alphaModFix/>
          </a:blip>
          <a:srcRect b="29871" l="6581" r="25433" t="26284"/>
          <a:stretch/>
        </p:blipFill>
        <p:spPr>
          <a:xfrm>
            <a:off x="64275" y="2002725"/>
            <a:ext cx="4434248" cy="7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4"/>
          <p:cNvPicPr preferRelativeResize="0"/>
          <p:nvPr/>
        </p:nvPicPr>
        <p:blipFill rotWithShape="1">
          <a:blip r:embed="rId4">
            <a:alphaModFix/>
          </a:blip>
          <a:srcRect b="13762" l="6604" r="24953" t="13689"/>
          <a:stretch/>
        </p:blipFill>
        <p:spPr>
          <a:xfrm>
            <a:off x="4637075" y="1781325"/>
            <a:ext cx="4331100" cy="23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4"/>
          <p:cNvSpPr txBox="1"/>
          <p:nvPr/>
        </p:nvSpPr>
        <p:spPr>
          <a:xfrm>
            <a:off x="326975" y="334975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4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CONSULTA UN DOCUMENTO</a:t>
            </a:r>
            <a:endParaRPr b="1" i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6" name="Google Shape;596;p64"/>
          <p:cNvSpPr txBox="1"/>
          <p:nvPr/>
        </p:nvSpPr>
        <p:spPr>
          <a:xfrm>
            <a:off x="386700" y="1035875"/>
            <a:ext cx="35844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Importa firestore desde nuestro factory.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7" name="Google Shape;597;p64"/>
          <p:cNvSpPr txBox="1"/>
          <p:nvPr/>
        </p:nvSpPr>
        <p:spPr>
          <a:xfrm>
            <a:off x="4860275" y="1226225"/>
            <a:ext cx="35844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¡Haz tu query contra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firestore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!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8" name="Google Shape;598;p64"/>
          <p:cNvSpPr txBox="1"/>
          <p:nvPr/>
        </p:nvSpPr>
        <p:spPr>
          <a:xfrm>
            <a:off x="541225" y="2877650"/>
            <a:ext cx="3729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AutoNum type="arabicPeriod"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 a qué 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colección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accederás con el segundo parámetro de 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doc()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AutoNum type="arabicPeriod"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 qué 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documento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buscas con el tercer parámetro de 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doc()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99" name="Google Shape;599;p64"/>
          <p:cNvCxnSpPr/>
          <p:nvPr/>
        </p:nvCxnSpPr>
        <p:spPr>
          <a:xfrm flipH="1" rot="10800000">
            <a:off x="4039025" y="3185300"/>
            <a:ext cx="845100" cy="4668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p64"/>
          <p:cNvCxnSpPr/>
          <p:nvPr/>
        </p:nvCxnSpPr>
        <p:spPr>
          <a:xfrm flipH="1" rot="10800000">
            <a:off x="4071275" y="3208700"/>
            <a:ext cx="789000" cy="11286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65"/>
          <p:cNvPicPr preferRelativeResize="0"/>
          <p:nvPr/>
        </p:nvPicPr>
        <p:blipFill rotWithShape="1">
          <a:blip r:embed="rId3">
            <a:alphaModFix/>
          </a:blip>
          <a:srcRect b="12499" l="6777" r="22179" t="13927"/>
          <a:stretch/>
        </p:blipFill>
        <p:spPr>
          <a:xfrm>
            <a:off x="5320450" y="1840325"/>
            <a:ext cx="3823549" cy="205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5"/>
          <p:cNvSpPr txBox="1"/>
          <p:nvPr/>
        </p:nvSpPr>
        <p:spPr>
          <a:xfrm>
            <a:off x="326975" y="334975"/>
            <a:ext cx="8427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4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CONTENIDO DE LA RESPUESTA</a:t>
            </a:r>
            <a:endParaRPr b="1" i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8" name="Google Shape;608;p65"/>
          <p:cNvSpPr txBox="1"/>
          <p:nvPr/>
        </p:nvSpPr>
        <p:spPr>
          <a:xfrm>
            <a:off x="386700" y="1035875"/>
            <a:ext cx="5172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diseño, en 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firestore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id 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es parte del documento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 consulta a firestore nos devolverá un objeto que es la referencia de firestore que adentro tiene los siguientes campos: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id, ref, metadata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tiene un método 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.data() 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nos da el contenido que buscamos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09" name="Google Shape;609;p65"/>
          <p:cNvCxnSpPr/>
          <p:nvPr/>
        </p:nvCxnSpPr>
        <p:spPr>
          <a:xfrm flipH="1" rot="10800000">
            <a:off x="3312950" y="3433075"/>
            <a:ext cx="4284300" cy="5874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66"/>
          <p:cNvPicPr preferRelativeResize="0"/>
          <p:nvPr/>
        </p:nvPicPr>
        <p:blipFill rotWithShape="1">
          <a:blip r:embed="rId3">
            <a:alphaModFix/>
          </a:blip>
          <a:srcRect b="13010" l="6886" r="21969" t="12645"/>
          <a:stretch/>
        </p:blipFill>
        <p:spPr>
          <a:xfrm>
            <a:off x="4919350" y="1899325"/>
            <a:ext cx="4154373" cy="22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6"/>
          <p:cNvSpPr txBox="1"/>
          <p:nvPr/>
        </p:nvSpPr>
        <p:spPr>
          <a:xfrm>
            <a:off x="326850" y="343050"/>
            <a:ext cx="8427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4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CONTENIDO DE LA RESPUESTA</a:t>
            </a:r>
            <a:endParaRPr b="1" i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7" name="Google Shape;617;p66"/>
          <p:cNvSpPr txBox="1"/>
          <p:nvPr/>
        </p:nvSpPr>
        <p:spPr>
          <a:xfrm>
            <a:off x="386700" y="1035875"/>
            <a:ext cx="4638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necesitas algo de info extra de esta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consulta la puedes buscar en esa respuesta de tipo 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DocumentSnapshot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Puedes combinar el resultado con el id si después lo necesitas para algo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realizando lo siguiente: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{ id: doc.id, ...doc.data() }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18" name="Google Shape;618;p66"/>
          <p:cNvCxnSpPr/>
          <p:nvPr/>
        </p:nvCxnSpPr>
        <p:spPr>
          <a:xfrm>
            <a:off x="4054125" y="3604525"/>
            <a:ext cx="1329900" cy="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7"/>
          <p:cNvSpPr txBox="1"/>
          <p:nvPr/>
        </p:nvSpPr>
        <p:spPr>
          <a:xfrm>
            <a:off x="1762050" y="2077200"/>
            <a:ext cx="5619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ACCEDE A UNA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COLECCIÓN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24" name="Google Shape;62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325" y="2077200"/>
            <a:ext cx="762975" cy="8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68"/>
          <p:cNvPicPr preferRelativeResize="0"/>
          <p:nvPr/>
        </p:nvPicPr>
        <p:blipFill rotWithShape="1">
          <a:blip r:embed="rId3">
            <a:alphaModFix/>
          </a:blip>
          <a:srcRect b="14079" l="6981" r="8294" t="14522"/>
          <a:stretch/>
        </p:blipFill>
        <p:spPr>
          <a:xfrm>
            <a:off x="935237" y="1508988"/>
            <a:ext cx="7273513" cy="291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8"/>
          <p:cNvSpPr txBox="1"/>
          <p:nvPr/>
        </p:nvSpPr>
        <p:spPr>
          <a:xfrm>
            <a:off x="344725" y="238650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4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CONSULTA UNA COLECCIÓN SIN FILTROS</a:t>
            </a:r>
            <a:endParaRPr b="1" i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3" name="Google Shape;633;p68"/>
          <p:cNvSpPr txBox="1"/>
          <p:nvPr/>
        </p:nvSpPr>
        <p:spPr>
          <a:xfrm>
            <a:off x="2792550" y="744550"/>
            <a:ext cx="35589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¡Haz tu query contra 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firestore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!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9"/>
          <p:cNvPicPr preferRelativeResize="0"/>
          <p:nvPr/>
        </p:nvPicPr>
        <p:blipFill rotWithShape="1">
          <a:blip r:embed="rId3">
            <a:alphaModFix/>
          </a:blip>
          <a:srcRect b="12581" l="6656" r="6786" t="13454"/>
          <a:stretch/>
        </p:blipFill>
        <p:spPr>
          <a:xfrm>
            <a:off x="129775" y="1710575"/>
            <a:ext cx="5266427" cy="24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9"/>
          <p:cNvSpPr txBox="1"/>
          <p:nvPr/>
        </p:nvSpPr>
        <p:spPr>
          <a:xfrm>
            <a:off x="326975" y="836850"/>
            <a:ext cx="4539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¡Haz tu query contra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firestore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!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1" name="Google Shape;641;p69"/>
          <p:cNvSpPr txBox="1"/>
          <p:nvPr/>
        </p:nvSpPr>
        <p:spPr>
          <a:xfrm>
            <a:off x="5457900" y="1268550"/>
            <a:ext cx="3794100" cy="3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 Light"/>
              <a:buAutoNum type="arabicPeriod"/>
            </a:pPr>
            <a:r>
              <a:rPr lang="es-419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Inicializa el cliente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 Light"/>
              <a:buAutoNum type="arabicPeriod"/>
            </a:pPr>
            <a:r>
              <a:rPr lang="es-419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Setea a la colección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 Light"/>
              <a:buAutoNum type="arabicPeriod"/>
            </a:pPr>
            <a:r>
              <a:rPr lang="es-419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Invoca el llamado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 Light"/>
              <a:buAutoNum type="arabicPeriod"/>
            </a:pPr>
            <a:r>
              <a:rPr lang="es-419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Accede al snapshot (resultado)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AutoNum type="arabicPeriod"/>
            </a:pPr>
            <a:r>
              <a:rPr lang="es-419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(opcional) verifica su tamaño con .</a:t>
            </a:r>
            <a:r>
              <a:rPr b="1" lang="es-419" sz="1700">
                <a:latin typeface="Helvetica Neue"/>
                <a:ea typeface="Helvetica Neue"/>
                <a:cs typeface="Helvetica Neue"/>
                <a:sym typeface="Helvetica Neue"/>
              </a:rPr>
              <a:t>size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AutoNum type="arabicPeriod"/>
            </a:pPr>
            <a:r>
              <a:rPr lang="es-419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Accede al set de datos mediante el accesor querySnapshot.</a:t>
            </a:r>
            <a:r>
              <a:rPr b="1" lang="es-419" sz="1700">
                <a:latin typeface="Helvetica Neue"/>
                <a:ea typeface="Helvetica Neue"/>
                <a:cs typeface="Helvetica Neue"/>
                <a:sym typeface="Helvetica Neue"/>
              </a:rPr>
              <a:t>docs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 Light"/>
              <a:buAutoNum type="arabicPeriod"/>
            </a:pPr>
            <a:r>
              <a:rPr lang="es-419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Persiste en algún estado la respuesta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42" name="Google Shape;642;p69"/>
          <p:cNvCxnSpPr/>
          <p:nvPr/>
        </p:nvCxnSpPr>
        <p:spPr>
          <a:xfrm flipH="1">
            <a:off x="2039525" y="1479250"/>
            <a:ext cx="3379800" cy="1157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3" name="Google Shape;643;p69"/>
          <p:cNvCxnSpPr/>
          <p:nvPr/>
        </p:nvCxnSpPr>
        <p:spPr>
          <a:xfrm flipH="1">
            <a:off x="3015300" y="1764575"/>
            <a:ext cx="2388600" cy="11136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4" name="Google Shape;644;p69"/>
          <p:cNvCxnSpPr/>
          <p:nvPr/>
        </p:nvCxnSpPr>
        <p:spPr>
          <a:xfrm flipH="1">
            <a:off x="3256900" y="2049900"/>
            <a:ext cx="2139300" cy="1070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5" name="Google Shape;645;p69"/>
          <p:cNvCxnSpPr/>
          <p:nvPr/>
        </p:nvCxnSpPr>
        <p:spPr>
          <a:xfrm flipH="1">
            <a:off x="3023150" y="2250400"/>
            <a:ext cx="2403900" cy="10953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6" name="Google Shape;646;p69"/>
          <p:cNvCxnSpPr/>
          <p:nvPr/>
        </p:nvCxnSpPr>
        <p:spPr>
          <a:xfrm flipH="1">
            <a:off x="1983300" y="3021550"/>
            <a:ext cx="3474600" cy="574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7" name="Google Shape;647;p69"/>
          <p:cNvCxnSpPr/>
          <p:nvPr/>
        </p:nvCxnSpPr>
        <p:spPr>
          <a:xfrm flipH="1">
            <a:off x="4966300" y="3558825"/>
            <a:ext cx="445800" cy="77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69"/>
          <p:cNvSpPr txBox="1"/>
          <p:nvPr/>
        </p:nvSpPr>
        <p:spPr>
          <a:xfrm>
            <a:off x="344725" y="238650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4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CONSULTA UNA COLECCIÓN SIN FILTROS</a:t>
            </a:r>
            <a:endParaRPr b="1" i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70"/>
          <p:cNvPicPr preferRelativeResize="0"/>
          <p:nvPr/>
        </p:nvPicPr>
        <p:blipFill rotWithShape="1">
          <a:blip r:embed="rId3">
            <a:alphaModFix/>
          </a:blip>
          <a:srcRect b="13609" l="7067" r="8294" t="12866"/>
          <a:stretch/>
        </p:blipFill>
        <p:spPr>
          <a:xfrm>
            <a:off x="2943901" y="1514050"/>
            <a:ext cx="5893924" cy="27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0"/>
          <p:cNvSpPr txBox="1"/>
          <p:nvPr/>
        </p:nvSpPr>
        <p:spPr>
          <a:xfrm>
            <a:off x="326975" y="836850"/>
            <a:ext cx="4539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¡Haz tu query contra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firestore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!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6" name="Google Shape;656;p70"/>
          <p:cNvSpPr txBox="1"/>
          <p:nvPr/>
        </p:nvSpPr>
        <p:spPr>
          <a:xfrm>
            <a:off x="222000" y="2109000"/>
            <a:ext cx="2721900" cy="15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 un filtro simple sobre la colección utilizando el método </a:t>
            </a:r>
            <a:r>
              <a:rPr b="1" lang="es-419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query()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1" lang="es-419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where()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7" name="Google Shape;657;p70"/>
          <p:cNvSpPr txBox="1"/>
          <p:nvPr/>
        </p:nvSpPr>
        <p:spPr>
          <a:xfrm>
            <a:off x="344725" y="238650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4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CONSULTA UNA COLECCIÓN CON FILTROS</a:t>
            </a:r>
            <a:endParaRPr b="1" i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71"/>
          <p:cNvPicPr preferRelativeResize="0"/>
          <p:nvPr/>
        </p:nvPicPr>
        <p:blipFill rotWithShape="1">
          <a:blip r:embed="rId3">
            <a:alphaModFix/>
          </a:blip>
          <a:srcRect b="10836" l="6634" r="7865" t="11148"/>
          <a:stretch/>
        </p:blipFill>
        <p:spPr>
          <a:xfrm>
            <a:off x="3182550" y="1238700"/>
            <a:ext cx="5629798" cy="322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1"/>
          <p:cNvSpPr txBox="1"/>
          <p:nvPr/>
        </p:nvSpPr>
        <p:spPr>
          <a:xfrm>
            <a:off x="203500" y="1694700"/>
            <a:ext cx="2721900" cy="20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 un filtro combinado utilizando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where()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las veces que necesites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 los parámetros de la función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query()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65" name="Google Shape;665;p71"/>
          <p:cNvSpPr txBox="1"/>
          <p:nvPr/>
        </p:nvSpPr>
        <p:spPr>
          <a:xfrm>
            <a:off x="344725" y="238650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4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CONSULTA UNA COLECCIÓN CON FILTROS</a:t>
            </a:r>
            <a:endParaRPr b="1" i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167700" y="2343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MAPA DE CONCEPTOS CLASE 12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>
            <a:off x="301050" y="743675"/>
            <a:ext cx="1452900" cy="365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Firebase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3" name="Google Shape;93;p18"/>
          <p:cNvCxnSpPr/>
          <p:nvPr/>
        </p:nvCxnSpPr>
        <p:spPr>
          <a:xfrm>
            <a:off x="1023000" y="1109063"/>
            <a:ext cx="9000" cy="755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4" name="Google Shape;94;p18"/>
          <p:cNvSpPr/>
          <p:nvPr/>
        </p:nvSpPr>
        <p:spPr>
          <a:xfrm>
            <a:off x="305600" y="1886238"/>
            <a:ext cx="1452900" cy="430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¿Por dónde empiezo?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5" name="Google Shape;95;p18"/>
          <p:cNvCxnSpPr/>
          <p:nvPr/>
        </p:nvCxnSpPr>
        <p:spPr>
          <a:xfrm>
            <a:off x="1764250" y="931975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6" name="Google Shape;96;p18"/>
          <p:cNvSpPr/>
          <p:nvPr/>
        </p:nvSpPr>
        <p:spPr>
          <a:xfrm>
            <a:off x="2732750" y="845450"/>
            <a:ext cx="1535700" cy="2391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WHYW?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7" name="Google Shape;97;p18"/>
          <p:cNvCxnSpPr>
            <a:endCxn id="98" idx="1"/>
          </p:cNvCxnSpPr>
          <p:nvPr/>
        </p:nvCxnSpPr>
        <p:spPr>
          <a:xfrm>
            <a:off x="1763375" y="931200"/>
            <a:ext cx="957300" cy="387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98" name="Google Shape;98;p18"/>
          <p:cNvSpPr/>
          <p:nvPr/>
        </p:nvSpPr>
        <p:spPr>
          <a:xfrm>
            <a:off x="2720675" y="1198950"/>
            <a:ext cx="1548600" cy="2391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Arquitecturas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9" name="Google Shape;99;p18"/>
          <p:cNvCxnSpPr>
            <a:stCxn id="92" idx="3"/>
            <a:endCxn id="100" idx="1"/>
          </p:cNvCxnSpPr>
          <p:nvPr/>
        </p:nvCxnSpPr>
        <p:spPr>
          <a:xfrm>
            <a:off x="1753950" y="926375"/>
            <a:ext cx="973200" cy="7575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0" name="Google Shape;100;p18"/>
          <p:cNvSpPr/>
          <p:nvPr/>
        </p:nvSpPr>
        <p:spPr>
          <a:xfrm>
            <a:off x="2727125" y="1518525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 entonces Firebase?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1" name="Google Shape;101;p18"/>
          <p:cNvCxnSpPr/>
          <p:nvPr/>
        </p:nvCxnSpPr>
        <p:spPr>
          <a:xfrm>
            <a:off x="1758625" y="2098900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2" name="Google Shape;102;p18"/>
          <p:cNvSpPr/>
          <p:nvPr/>
        </p:nvSpPr>
        <p:spPr>
          <a:xfrm>
            <a:off x="2716950" y="1933600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Creando un proyecto en Firebase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3" name="Google Shape;103;p18"/>
          <p:cNvCxnSpPr>
            <a:endCxn id="104" idx="1"/>
          </p:cNvCxnSpPr>
          <p:nvPr/>
        </p:nvCxnSpPr>
        <p:spPr>
          <a:xfrm>
            <a:off x="1758750" y="2099000"/>
            <a:ext cx="958200" cy="387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4" name="Google Shape;104;p18"/>
          <p:cNvSpPr/>
          <p:nvPr/>
        </p:nvSpPr>
        <p:spPr>
          <a:xfrm>
            <a:off x="2716950" y="2366450"/>
            <a:ext cx="1548600" cy="2391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Panel de control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5" name="Google Shape;105;p18"/>
          <p:cNvCxnSpPr/>
          <p:nvPr/>
        </p:nvCxnSpPr>
        <p:spPr>
          <a:xfrm flipH="1">
            <a:off x="1028750" y="2317062"/>
            <a:ext cx="6600" cy="306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6" name="Google Shape;106;p18"/>
          <p:cNvSpPr/>
          <p:nvPr/>
        </p:nvSpPr>
        <p:spPr>
          <a:xfrm>
            <a:off x="279875" y="2642475"/>
            <a:ext cx="1452900" cy="387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Firestore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7" name="Google Shape;107;p18"/>
          <p:cNvCxnSpPr/>
          <p:nvPr/>
        </p:nvCxnSpPr>
        <p:spPr>
          <a:xfrm>
            <a:off x="1732775" y="2822588"/>
            <a:ext cx="963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8" name="Google Shape;108;p18"/>
          <p:cNvSpPr/>
          <p:nvPr/>
        </p:nvSpPr>
        <p:spPr>
          <a:xfrm>
            <a:off x="2712200" y="2693472"/>
            <a:ext cx="1548600" cy="2391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Creación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9" name="Google Shape;109;p18"/>
          <p:cNvCxnSpPr>
            <a:endCxn id="110" idx="1"/>
          </p:cNvCxnSpPr>
          <p:nvPr/>
        </p:nvCxnSpPr>
        <p:spPr>
          <a:xfrm>
            <a:off x="1777700" y="2822688"/>
            <a:ext cx="934500" cy="375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0" name="Google Shape;110;p18"/>
          <p:cNvSpPr/>
          <p:nvPr/>
        </p:nvSpPr>
        <p:spPr>
          <a:xfrm>
            <a:off x="2712200" y="3078738"/>
            <a:ext cx="1548600" cy="2391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Arquitecturas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1" name="Google Shape;111;p18"/>
          <p:cNvCxnSpPr/>
          <p:nvPr/>
        </p:nvCxnSpPr>
        <p:spPr>
          <a:xfrm>
            <a:off x="1027500" y="3029775"/>
            <a:ext cx="0" cy="522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2" name="Google Shape;112;p18"/>
          <p:cNvSpPr/>
          <p:nvPr/>
        </p:nvSpPr>
        <p:spPr>
          <a:xfrm>
            <a:off x="305600" y="3546300"/>
            <a:ext cx="1452900" cy="534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Configurando nuestra app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3" name="Google Shape;113;p18"/>
          <p:cNvCxnSpPr/>
          <p:nvPr/>
        </p:nvCxnSpPr>
        <p:spPr>
          <a:xfrm>
            <a:off x="1763250" y="3887850"/>
            <a:ext cx="967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4" name="Google Shape;114;p18"/>
          <p:cNvSpPr/>
          <p:nvPr/>
        </p:nvSpPr>
        <p:spPr>
          <a:xfrm>
            <a:off x="2725225" y="3736400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Inicializa Firebase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5" name="Google Shape;115;p18"/>
          <p:cNvCxnSpPr/>
          <p:nvPr/>
        </p:nvCxnSpPr>
        <p:spPr>
          <a:xfrm>
            <a:off x="1808430" y="3887850"/>
            <a:ext cx="921900" cy="43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6" name="Google Shape;116;p18"/>
          <p:cNvSpPr/>
          <p:nvPr/>
        </p:nvSpPr>
        <p:spPr>
          <a:xfrm>
            <a:off x="2725213" y="4169250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Accede a un documento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7" name="Google Shape;117;p18"/>
          <p:cNvCxnSpPr/>
          <p:nvPr/>
        </p:nvCxnSpPr>
        <p:spPr>
          <a:xfrm>
            <a:off x="1803933" y="3887750"/>
            <a:ext cx="932400" cy="86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8" name="Google Shape;118;p18"/>
          <p:cNvSpPr/>
          <p:nvPr/>
        </p:nvSpPr>
        <p:spPr>
          <a:xfrm>
            <a:off x="2731513" y="4602100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Accede a una colección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72"/>
          <p:cNvPicPr preferRelativeResize="0"/>
          <p:nvPr/>
        </p:nvPicPr>
        <p:blipFill rotWithShape="1">
          <a:blip r:embed="rId3">
            <a:alphaModFix/>
          </a:blip>
          <a:srcRect b="11968" l="7018" r="10220" t="10763"/>
          <a:stretch/>
        </p:blipFill>
        <p:spPr>
          <a:xfrm>
            <a:off x="3975600" y="1392050"/>
            <a:ext cx="4778849" cy="2890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2"/>
          <p:cNvSpPr txBox="1"/>
          <p:nvPr/>
        </p:nvSpPr>
        <p:spPr>
          <a:xfrm>
            <a:off x="326975" y="334975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4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APLICA UN LÍMITE DE RESULTADOS</a:t>
            </a:r>
            <a:endParaRPr b="1" i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3" name="Google Shape;673;p72"/>
          <p:cNvSpPr txBox="1"/>
          <p:nvPr/>
        </p:nvSpPr>
        <p:spPr>
          <a:xfrm>
            <a:off x="326975" y="836850"/>
            <a:ext cx="68544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query masivo puede ser poco ideal, pon un límite de acuerdo a tus caso de uso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74" name="Google Shape;674;p72"/>
          <p:cNvSpPr txBox="1"/>
          <p:nvPr/>
        </p:nvSpPr>
        <p:spPr>
          <a:xfrm>
            <a:off x="218950" y="2256800"/>
            <a:ext cx="2721900" cy="1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Agrega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limit()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poner un tope de resultados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75" name="Google Shape;675;p72"/>
          <p:cNvSpPr txBox="1"/>
          <p:nvPr/>
        </p:nvSpPr>
        <p:spPr>
          <a:xfrm>
            <a:off x="422825" y="4419688"/>
            <a:ext cx="6662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combinación de size y las referencias de documentos que vimos en query a un documento te servirán luego para cuando necesites paginar tus resultados</a:t>
            </a:r>
            <a:endParaRPr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76" name="Google Shape;676;p72"/>
          <p:cNvCxnSpPr/>
          <p:nvPr/>
        </p:nvCxnSpPr>
        <p:spPr>
          <a:xfrm>
            <a:off x="2563700" y="2716875"/>
            <a:ext cx="1812900" cy="421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3"/>
          <p:cNvSpPr txBox="1"/>
          <p:nvPr/>
        </p:nvSpPr>
        <p:spPr>
          <a:xfrm>
            <a:off x="2660250" y="1467600"/>
            <a:ext cx="3823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82" name="Google Shape;68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678" y="2323950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4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89" name="Google Shape;68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5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ITEM COLLECTION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5" name="Google Shape;695;p75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Conecta tu nueva ItemCollection de Google Firestore a tu ItemListContainer y ItemDetailContainer.</a:t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96" name="Google Shape;69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75"/>
          <p:cNvSpPr/>
          <p:nvPr/>
        </p:nvSpPr>
        <p:spPr>
          <a:xfrm>
            <a:off x="4879825" y="886225"/>
            <a:ext cx="509400" cy="5094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419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 b="1" i="0" sz="1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3" name="Google Shape;703;p76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{554E7972-570A-482A-971E-85A46AD43107}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ITEM COLLECTION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253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5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</a:t>
                      </a:r>
                      <a:r>
                        <a:rPr lang="es-419" sz="15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Aclarar que debe tener el nombre </a:t>
                      </a:r>
                      <a:r>
                        <a:rPr lang="es-419" sz="15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-419" sz="15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5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5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-419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 preferible que se tenga acceso a una cuenta de Google antes de la clase (creando una nueva o usando la suya personal), para optimizar el tiempo del módulo.</a:t>
                      </a:r>
                      <a:endParaRPr sz="15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4117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b="1" lang="es-419" sz="1500" u="none" cap="none" strike="noStrike"/>
                        <a:t>&gt;&gt;</a:t>
                      </a:r>
                      <a:r>
                        <a:rPr b="1" lang="es-419" sz="1500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5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-419" sz="15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-419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conecta tu nueva ItemCollection de Google Firestore a tu ItemListContainer y ItemDetailContainer.</a:t>
                      </a:r>
                      <a:endParaRPr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-419" sz="1500" u="none" cap="none" strike="noStrike"/>
                        <a:t>&gt;&gt;</a:t>
                      </a:r>
                      <a:r>
                        <a:rPr b="1" lang="es-419" sz="15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5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"/>
                        <a:buChar char="-"/>
                      </a:pPr>
                      <a:r>
                        <a:rPr lang="es-419" sz="15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Conecta tu colección de firestore con el listado de ítems y con el detalle de ítem.</a:t>
                      </a:r>
                      <a:endParaRPr sz="15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"/>
                        <a:buChar char="-"/>
                      </a:pPr>
                      <a:r>
                        <a:rPr lang="es-419" sz="15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Elimina los async mocks (promises) y reemplazalos por los llamados de Firestore.</a:t>
                      </a:r>
                      <a:endParaRPr sz="15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"/>
                        <a:buChar char="-"/>
                      </a:pPr>
                      <a:r>
                        <a:rPr lang="es-419" sz="15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Si navegas a /item/:id, debe ocurrir una consulta de (1) documento. </a:t>
                      </a:r>
                      <a:endParaRPr sz="15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"/>
                        <a:buChar char="-"/>
                      </a:pPr>
                      <a:r>
                        <a:rPr lang="es-419" sz="15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Si navegas al catálogo, debes consultar (N) documentos con un query filtrado, implementando la lógica de categorías y obteniendo el id de categoría del parámetro de react-router :categoryId.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704" name="Google Shape;70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2590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0" name="Google Shape;710;p77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{554E7972-570A-482A-971E-85A46AD43107}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ITEM COLLECTION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253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5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</a:t>
                      </a:r>
                      <a:r>
                        <a:rPr lang="es-419" sz="15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Aclarar que debe tener el nombre </a:t>
                      </a:r>
                      <a:r>
                        <a:rPr lang="es-419" sz="15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-419" sz="15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5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4117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500" u="none" cap="none" strike="noStrike"/>
                        <a:t>&gt;&gt;Ejemplo:</a:t>
                      </a:r>
                      <a:endParaRPr sz="15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711" name="Google Shape;71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1702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7"/>
          <p:cNvSpPr txBox="1"/>
          <p:nvPr/>
        </p:nvSpPr>
        <p:spPr>
          <a:xfrm>
            <a:off x="549799" y="3900425"/>
            <a:ext cx="318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419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Mayorista - ruta /category/mayorista</a:t>
            </a:r>
            <a:endParaRPr/>
          </a:p>
        </p:txBody>
      </p:sp>
      <p:sp>
        <p:nvSpPr>
          <p:cNvPr id="714" name="Google Shape;714;p77"/>
          <p:cNvSpPr txBox="1"/>
          <p:nvPr/>
        </p:nvSpPr>
        <p:spPr>
          <a:xfrm>
            <a:off x="5606713" y="3900425"/>
            <a:ext cx="192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Catálogo</a:t>
            </a:r>
            <a:r>
              <a:rPr lang="es-419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- ruta /</a:t>
            </a:r>
            <a:endParaRPr/>
          </a:p>
        </p:txBody>
      </p:sp>
      <p:pic>
        <p:nvPicPr>
          <p:cNvPr id="715" name="Google Shape;715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030925"/>
            <a:ext cx="3897823" cy="19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000" y="2290551"/>
            <a:ext cx="3695998" cy="16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8"/>
          <p:cNvSpPr txBox="1"/>
          <p:nvPr/>
        </p:nvSpPr>
        <p:spPr>
          <a:xfrm>
            <a:off x="1956450" y="2623175"/>
            <a:ext cx="5231100" cy="20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Firebase.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Firestore.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Queries.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2" name="Google Shape;722;p78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9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728" name="Google Shape;72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36472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37611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Firebase I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8" name="Google Shape;128;p19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19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19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19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/>
          <p:nvPr/>
        </p:nvSpPr>
        <p:spPr>
          <a:xfrm>
            <a:off x="1192475" y="117837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1377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Renderizado condicional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7" name="Google Shape;137;p19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19"/>
          <p:cNvCxnSpPr/>
          <p:nvPr/>
        </p:nvCxnSpPr>
        <p:spPr>
          <a:xfrm>
            <a:off x="1377600" y="28780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19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19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1" name="Google Shape;14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6144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Firebase II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6" name="Google Shape;146;p19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19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19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" name="Google Shape;15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16945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33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40567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55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6465800" y="255225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7" name="Google Shape;15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4603" y="2504500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0838" y="347711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1717988" y="3006125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 UN LOADER COMPONENT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CART VIEW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0" name="Google Shape;16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13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4079588" y="29878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 TU ITEM COLLECTION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735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/>
        </p:nvSpPr>
        <p:spPr>
          <a:xfrm>
            <a:off x="4079588" y="34702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ITEM COLLECTION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3038" y="347711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/>
        </p:nvSpPr>
        <p:spPr>
          <a:xfrm>
            <a:off x="6517988" y="29878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MODERA TUS ORDERS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6" name="Google Shape;16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119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6517988" y="34702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ITEM COLLECTION II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1438" y="3477113"/>
            <a:ext cx="307150" cy="3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FIREBASE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3075" y="2073300"/>
            <a:ext cx="886825" cy="8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WHYW?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